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851E96"/>
    <a:srgbClr val="176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42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D5A4E-F029-4731-A392-4A3A841F30CB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0A54B-4DB3-40F3-961D-167F7C48BD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16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A54B-4DB3-40F3-961D-167F7C48BD1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72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0A54B-4DB3-40F3-961D-167F7C48BD1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08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C0156-41BD-4070-8A17-B61167DCB01E}" type="datetimeFigureOut">
              <a:rPr lang="it-IT" smtClean="0"/>
              <a:pPr/>
              <a:t>28/01/2016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3103-3A1A-42B0-A2F0-5CA0AB2C5EC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1"/>
          <p:cNvPicPr>
            <a:picLocks noChangeAspect="1" noChangeArrowheads="1"/>
          </p:cNvPicPr>
          <p:nvPr/>
        </p:nvPicPr>
        <p:blipFill>
          <a:blip r:embed="rId3" cstate="print">
            <a:lum bright="57000" contrast="-73000"/>
          </a:blip>
          <a:srcRect/>
          <a:stretch>
            <a:fillRect/>
          </a:stretch>
        </p:blipFill>
        <p:spPr bwMode="auto">
          <a:xfrm rot="424269">
            <a:off x="909257" y="3271748"/>
            <a:ext cx="3378722" cy="2110402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4353" name="Picture 17" descr="http://rete.comuni-italiani.it/foto/2009/wp-content/uploads/2010/02/332641-800x600-500x3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213" y="2714620"/>
            <a:ext cx="1905013" cy="1428760"/>
          </a:xfrm>
          <a:prstGeom prst="rect">
            <a:avLst/>
          </a:prstGeom>
          <a:noFill/>
        </p:spPr>
      </p:pic>
      <p:pic>
        <p:nvPicPr>
          <p:cNvPr id="14351" name="Picture 15" descr="http://www.provincia.mb.it/export/sites/default/galleriafotografica/foto/ImmaginiBrianza/Paesaggi/ParcoDellaVALLET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862250" y="3834640"/>
            <a:ext cx="1785950" cy="1341667"/>
          </a:xfrm>
          <a:prstGeom prst="rect">
            <a:avLst/>
          </a:prstGeom>
          <a:noFill/>
        </p:spPr>
      </p:pic>
      <p:pic>
        <p:nvPicPr>
          <p:cNvPr id="14349" name="Picture 13" descr="http://s4.favim.com/orig/48/boy-style-fashion-camera-vintage-old-shirt-watch-nature-amazing-beautiful-cool-photo-photography-Favim.com-4630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3915" y="500042"/>
            <a:ext cx="1785950" cy="1185673"/>
          </a:xfrm>
          <a:prstGeom prst="rect">
            <a:avLst/>
          </a:prstGeom>
          <a:noFill/>
        </p:spPr>
      </p:pic>
      <p:pic>
        <p:nvPicPr>
          <p:cNvPr id="14347" name="Picture 11" descr="http://cdnimg.visualizeus.com/thumbs/85/13/girl,nature,photo,camera,story,,,,-851300538bc5eb52fbba3cc033939117_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6461" y="5000636"/>
            <a:ext cx="2357454" cy="1567543"/>
          </a:xfrm>
          <a:prstGeom prst="rect">
            <a:avLst/>
          </a:prstGeom>
          <a:noFill/>
        </p:spPr>
      </p:pic>
      <p:pic>
        <p:nvPicPr>
          <p:cNvPr id="14343" name="Picture 7" descr="http://data.whicdn.com/images/11809583/camera-fashion-girl-nature-photography-Favim.com-100567_larg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06725" y="2000240"/>
            <a:ext cx="2196460" cy="1643074"/>
          </a:xfrm>
          <a:prstGeom prst="rect">
            <a:avLst/>
          </a:prstGeom>
          <a:noFill/>
        </p:spPr>
      </p:pic>
      <p:sp>
        <p:nvSpPr>
          <p:cNvPr id="79" name="CasellaDiTesto 78"/>
          <p:cNvSpPr txBox="1"/>
          <p:nvPr/>
        </p:nvSpPr>
        <p:spPr>
          <a:xfrm rot="1121725">
            <a:off x="4863300" y="1773027"/>
            <a:ext cx="4819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smtClean="0">
                <a:solidFill>
                  <a:schemeClr val="bg1">
                    <a:lumMod val="85000"/>
                  </a:schemeClr>
                </a:solidFill>
                <a:latin typeface="Freestyle Script" pitchFamily="66" charset="0"/>
              </a:rPr>
              <a:t>  </a:t>
            </a:r>
            <a:r>
              <a:rPr lang="it-IT" sz="6000" dirty="0" smtClean="0">
                <a:solidFill>
                  <a:schemeClr val="bg1">
                    <a:lumMod val="85000"/>
                  </a:schemeClr>
                </a:solidFill>
                <a:latin typeface="Freestyle Script" pitchFamily="66" charset="0"/>
              </a:rPr>
              <a:t>L’acqua       </a:t>
            </a:r>
            <a:r>
              <a:rPr lang="it-IT" sz="6000" dirty="0" err="1" smtClean="0">
                <a:solidFill>
                  <a:schemeClr val="bg1">
                    <a:lumMod val="85000"/>
                  </a:schemeClr>
                </a:solidFill>
                <a:latin typeface="Freestyle Script" pitchFamily="66" charset="0"/>
              </a:rPr>
              <a:t>L’acqua</a:t>
            </a:r>
            <a:r>
              <a:rPr lang="it-IT" sz="6000" dirty="0" smtClean="0">
                <a:solidFill>
                  <a:schemeClr val="bg1">
                    <a:lumMod val="85000"/>
                  </a:schemeClr>
                </a:solidFill>
                <a:latin typeface="Freestyle Script" pitchFamily="66" charset="0"/>
              </a:rPr>
              <a:t> </a:t>
            </a:r>
            <a:endParaRPr lang="it-IT" sz="6000" dirty="0">
              <a:solidFill>
                <a:schemeClr val="bg1">
                  <a:lumMod val="8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460968" y="237585"/>
            <a:ext cx="407196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sng" strike="noStrike" cap="none" spc="300" normalizeH="0" baseline="0" dirty="0" smtClean="0">
                <a:ln>
                  <a:noFill/>
                </a:ln>
                <a:effectLst/>
                <a:latin typeface="Adventure Subtitles" pitchFamily="82" charset="0"/>
                <a:ea typeface="SimSun" pitchFamily="2" charset="-122"/>
                <a:cs typeface="Times New Roman" pitchFamily="18" charset="0"/>
              </a:rPr>
              <a:t>CONCORSO FOTOGRAFICO</a:t>
            </a:r>
            <a:r>
              <a:rPr lang="it-IT" sz="1600" b="1" spc="300" dirty="0" smtClean="0">
                <a:latin typeface="Red October" pitchFamily="82" charset="-52"/>
                <a:ea typeface="SimSun" pitchFamily="2" charset="-122"/>
                <a:cs typeface="Times New Roman" pitchFamily="18" charset="0"/>
              </a:rPr>
              <a:t>!</a:t>
            </a:r>
            <a:endParaRPr kumimoji="0" lang="it-IT" sz="900" b="1" i="0" strike="noStrike" cap="none" spc="300" normalizeH="0" baseline="0" dirty="0" smtClean="0">
              <a:ln>
                <a:noFill/>
              </a:ln>
              <a:effectLst/>
              <a:latin typeface="Red October" pitchFamily="82" charset="-52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00B050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P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003399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R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FFC000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I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00B050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M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003399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I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00B050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 S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003399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C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FFC000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A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00B050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T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003399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T</a:t>
            </a:r>
            <a:r>
              <a:rPr kumimoji="0" lang="it-IT" sz="3200" b="1" u="none" strike="noStrike" cap="none" spc="300" normalizeH="0" baseline="0" dirty="0" smtClean="0">
                <a:ln>
                  <a:noFill/>
                </a:ln>
                <a:solidFill>
                  <a:srgbClr val="FFC000"/>
                </a:solidFill>
                <a:latin typeface="TYPORM01R" pitchFamily="2" charset="0"/>
                <a:ea typeface="SimSun" pitchFamily="2" charset="-122"/>
                <a:cs typeface="Times New Roman" pitchFamily="18" charset="0"/>
              </a:rPr>
              <a:t>I</a:t>
            </a:r>
            <a:endParaRPr kumimoji="0" lang="it-IT" sz="3200" b="0" u="none" strike="noStrike" cap="none" spc="300" normalizeH="0" baseline="0" dirty="0" smtClean="0">
              <a:ln>
                <a:noFill/>
              </a:ln>
              <a:solidFill>
                <a:srgbClr val="FFC000"/>
              </a:solidFill>
              <a:latin typeface="TYPORM01R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i="1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“ragazzi alle prese con la macchina fotografica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”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dventure Subtitles" pitchFamily="82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i="1" dirty="0">
              <a:latin typeface="Adventure Subtitles" pitchFamily="82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1" u="sng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edizione 2016</a:t>
            </a:r>
            <a:endParaRPr kumimoji="0" lang="it-IT" sz="900" b="1" i="0" u="sng" strike="noStrike" cap="none" normalizeH="0" baseline="0" dirty="0" smtClean="0">
              <a:ln>
                <a:noFill/>
              </a:ln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dventure Subtitles" pitchFamily="82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dventure Subtitles" pitchFamily="82" charset="0"/>
                <a:ea typeface="SimSun" pitchFamily="2" charset="-122"/>
                <a:cs typeface="Times New Roman" pitchFamily="18" charset="0"/>
              </a:rPr>
              <a:t>promotore e organizzatore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effectLst/>
                <a:latin typeface="Adventure Subtitles" pitchFamily="82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it-IT" sz="900" b="1" i="0" u="none" strike="noStrike" cap="none" normalizeH="0" baseline="0" dirty="0" smtClean="0">
              <a:ln>
                <a:noFill/>
              </a:ln>
              <a:effectLst/>
              <a:latin typeface="Adventure Subtitles" pitchFamily="8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rgbClr val="851E96"/>
                </a:solidFill>
                <a:effectLst/>
                <a:latin typeface="Adventure Subtitles" pitchFamily="82" charset="0"/>
                <a:ea typeface="SimSun" pitchFamily="2" charset="-122"/>
                <a:cs typeface="Times New Roman" pitchFamily="18" charset="0"/>
              </a:rPr>
              <a:t>circolo fotografia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Adventure Subtitles" pitchFamily="8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effectLst/>
              <a:latin typeface="Adventure Subtitles" pitchFamily="82" charset="0"/>
              <a:cs typeface="Arial" pitchFamily="34" charset="0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24269">
            <a:off x="5935205" y="3080729"/>
            <a:ext cx="3378722" cy="211040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05128" y="5564666"/>
            <a:ext cx="27848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in collaborazione con</a:t>
            </a:r>
            <a:endParaRPr kumimoji="0" lang="it-IT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Scuola media e Pro-Loco</a:t>
            </a:r>
            <a:r>
              <a:rPr kumimoji="0" lang="it-IT" sz="11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it-IT" sz="1100" b="1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Mezzago</a:t>
            </a: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100" dirty="0" smtClean="0">
                <a:latin typeface="Century Gothic" pitchFamily="34" charset="0"/>
                <a:cs typeface="Arial" pitchFamily="34" charset="0"/>
              </a:rPr>
              <a:t>con il patrocinio di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Assessorato</a:t>
            </a:r>
            <a:r>
              <a:rPr kumimoji="0" lang="it-IT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 Istruzione e Formazione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100" b="1" baseline="0" dirty="0" smtClean="0">
                <a:latin typeface="Century Gothic" pitchFamily="34" charset="0"/>
                <a:cs typeface="Arial" pitchFamily="34" charset="0"/>
              </a:rPr>
              <a:t>Comune</a:t>
            </a:r>
            <a:r>
              <a:rPr lang="it-IT" sz="1100" b="1" dirty="0" smtClean="0">
                <a:latin typeface="Century Gothic" pitchFamily="34" charset="0"/>
                <a:cs typeface="Arial" pitchFamily="34" charset="0"/>
              </a:rPr>
              <a:t> di </a:t>
            </a:r>
            <a:r>
              <a:rPr lang="it-IT" sz="1100" b="1" dirty="0" err="1" smtClean="0">
                <a:latin typeface="Century Gothic" pitchFamily="34" charset="0"/>
                <a:cs typeface="Arial" pitchFamily="34" charset="0"/>
              </a:rPr>
              <a:t>Mezzago</a:t>
            </a: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 rot="5400000">
            <a:off x="2131199" y="3607595"/>
            <a:ext cx="5643602" cy="0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igura a mano libera 9"/>
          <p:cNvSpPr/>
          <p:nvPr/>
        </p:nvSpPr>
        <p:spPr>
          <a:xfrm>
            <a:off x="4648200" y="5072074"/>
            <a:ext cx="5257800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4800600" y="5224474"/>
            <a:ext cx="5257800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4953000" y="5376874"/>
            <a:ext cx="5257800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5105400" y="5529274"/>
            <a:ext cx="5257800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5257800" y="5681674"/>
            <a:ext cx="5257800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igura a mano libera 46"/>
          <p:cNvSpPr/>
          <p:nvPr/>
        </p:nvSpPr>
        <p:spPr>
          <a:xfrm>
            <a:off x="6032500" y="1437757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Figura a mano libera 67"/>
          <p:cNvSpPr/>
          <p:nvPr/>
        </p:nvSpPr>
        <p:spPr>
          <a:xfrm>
            <a:off x="5961034" y="1594907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Figura a mano libera 68"/>
          <p:cNvSpPr/>
          <p:nvPr/>
        </p:nvSpPr>
        <p:spPr>
          <a:xfrm>
            <a:off x="5961034" y="1809221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Figura a mano libera 69"/>
          <p:cNvSpPr/>
          <p:nvPr/>
        </p:nvSpPr>
        <p:spPr>
          <a:xfrm>
            <a:off x="5961034" y="2023535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Figura a mano libera 70"/>
          <p:cNvSpPr/>
          <p:nvPr/>
        </p:nvSpPr>
        <p:spPr>
          <a:xfrm>
            <a:off x="5889596" y="2275957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Figura a mano libera 72"/>
          <p:cNvSpPr/>
          <p:nvPr/>
        </p:nvSpPr>
        <p:spPr>
          <a:xfrm>
            <a:off x="8737600" y="1564757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Figura a mano libera 73"/>
          <p:cNvSpPr/>
          <p:nvPr/>
        </p:nvSpPr>
        <p:spPr>
          <a:xfrm>
            <a:off x="8961430" y="1594907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Figura a mano libera 74"/>
          <p:cNvSpPr/>
          <p:nvPr/>
        </p:nvSpPr>
        <p:spPr>
          <a:xfrm>
            <a:off x="9390058" y="1523469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Figura a mano libera 75"/>
          <p:cNvSpPr/>
          <p:nvPr/>
        </p:nvSpPr>
        <p:spPr>
          <a:xfrm>
            <a:off x="9175744" y="1594907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Figura a mano libera 76"/>
          <p:cNvSpPr/>
          <p:nvPr/>
        </p:nvSpPr>
        <p:spPr>
          <a:xfrm>
            <a:off x="8532802" y="1594907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341" name="Picture 5" descr="beautiful, girl, nature, photography, prett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899" y="357166"/>
            <a:ext cx="2428892" cy="1918825"/>
          </a:xfrm>
          <a:prstGeom prst="rect">
            <a:avLst/>
          </a:prstGeom>
          <a:noFill/>
        </p:spPr>
      </p:pic>
      <p:sp>
        <p:nvSpPr>
          <p:cNvPr id="87" name="Figura a mano libera 86"/>
          <p:cNvSpPr/>
          <p:nvPr/>
        </p:nvSpPr>
        <p:spPr>
          <a:xfrm>
            <a:off x="725565" y="5263093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88" name="Figura a mano libera 87"/>
          <p:cNvSpPr/>
          <p:nvPr/>
        </p:nvSpPr>
        <p:spPr>
          <a:xfrm>
            <a:off x="877965" y="5415493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89" name="Figura a mano libera 88"/>
          <p:cNvSpPr/>
          <p:nvPr/>
        </p:nvSpPr>
        <p:spPr>
          <a:xfrm>
            <a:off x="1030365" y="5567893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90" name="Figura a mano libera 89"/>
          <p:cNvSpPr/>
          <p:nvPr/>
        </p:nvSpPr>
        <p:spPr>
          <a:xfrm>
            <a:off x="1182765" y="5720293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91" name="Figura a mano libera 90"/>
          <p:cNvSpPr/>
          <p:nvPr/>
        </p:nvSpPr>
        <p:spPr>
          <a:xfrm>
            <a:off x="1335165" y="5872693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92" name="Figura a mano libera 91"/>
          <p:cNvSpPr/>
          <p:nvPr/>
        </p:nvSpPr>
        <p:spPr>
          <a:xfrm>
            <a:off x="1006551" y="1628776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Figura a mano libera 92"/>
          <p:cNvSpPr/>
          <p:nvPr/>
        </p:nvSpPr>
        <p:spPr>
          <a:xfrm>
            <a:off x="1142018" y="1424529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Figura a mano libera 93"/>
          <p:cNvSpPr/>
          <p:nvPr/>
        </p:nvSpPr>
        <p:spPr>
          <a:xfrm>
            <a:off x="935085" y="2000240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Figura a mano libera 94"/>
          <p:cNvSpPr/>
          <p:nvPr/>
        </p:nvSpPr>
        <p:spPr>
          <a:xfrm>
            <a:off x="935085" y="2214554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Figura a mano libera 95"/>
          <p:cNvSpPr/>
          <p:nvPr/>
        </p:nvSpPr>
        <p:spPr>
          <a:xfrm>
            <a:off x="783260" y="2324100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Figura a mano libera 96"/>
          <p:cNvSpPr/>
          <p:nvPr/>
        </p:nvSpPr>
        <p:spPr>
          <a:xfrm>
            <a:off x="3711651" y="1755776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8" name="Figura a mano libera 97"/>
          <p:cNvSpPr/>
          <p:nvPr/>
        </p:nvSpPr>
        <p:spPr>
          <a:xfrm>
            <a:off x="3935481" y="1785926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9" name="Figura a mano libera 98"/>
          <p:cNvSpPr/>
          <p:nvPr/>
        </p:nvSpPr>
        <p:spPr>
          <a:xfrm>
            <a:off x="4364109" y="1714488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0" name="Figura a mano libera 99"/>
          <p:cNvSpPr/>
          <p:nvPr/>
        </p:nvSpPr>
        <p:spPr>
          <a:xfrm>
            <a:off x="4149795" y="1785926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1" name="Figura a mano libera 100"/>
          <p:cNvSpPr/>
          <p:nvPr/>
        </p:nvSpPr>
        <p:spPr>
          <a:xfrm>
            <a:off x="3506853" y="1785926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CasellaDiTesto 104"/>
          <p:cNvSpPr txBox="1"/>
          <p:nvPr/>
        </p:nvSpPr>
        <p:spPr>
          <a:xfrm rot="1428636">
            <a:off x="423107" y="1759255"/>
            <a:ext cx="342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i="1" smtClean="0">
                <a:solidFill>
                  <a:schemeClr val="bg1">
                    <a:lumMod val="85000"/>
                  </a:schemeClr>
                </a:solidFill>
                <a:latin typeface="Freestyle Script" pitchFamily="66" charset="0"/>
              </a:rPr>
              <a:t>L’acqua</a:t>
            </a:r>
            <a:endParaRPr lang="it-IT" sz="6000" i="1" dirty="0">
              <a:solidFill>
                <a:schemeClr val="bg1">
                  <a:lumMod val="85000"/>
                </a:schemeClr>
              </a:solidFill>
              <a:latin typeface="Freestyle Script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008" y="5694903"/>
            <a:ext cx="990600" cy="1076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009210" y="5443588"/>
            <a:ext cx="1366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latin typeface="Adventure Subtitles"/>
              </a:rPr>
              <a:t>l’iniziativa è sostenuta da</a:t>
            </a:r>
            <a:endParaRPr lang="en-US" sz="1200" dirty="0">
              <a:latin typeface="Adventure Subtitles"/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2046328" y="80167"/>
            <a:ext cx="13628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 smtClean="0">
                <a:latin typeface="Adventure Subtitles"/>
              </a:rPr>
              <a:t>www.lamongolfiera.mb.it</a:t>
            </a:r>
            <a:endParaRPr lang="en-US" sz="1200" dirty="0">
              <a:latin typeface="Adventure Subtitl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3" cstate="print">
            <a:lum bright="57000" contrast="-73000"/>
          </a:blip>
          <a:srcRect/>
          <a:stretch>
            <a:fillRect/>
          </a:stretch>
        </p:blipFill>
        <p:spPr bwMode="auto">
          <a:xfrm rot="424269">
            <a:off x="5641552" y="2557367"/>
            <a:ext cx="3378722" cy="211040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9" name="Figura a mano libera 8"/>
          <p:cNvSpPr/>
          <p:nvPr/>
        </p:nvSpPr>
        <p:spPr>
          <a:xfrm>
            <a:off x="5657856" y="5263093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10" name="Figura a mano libera 9"/>
          <p:cNvSpPr/>
          <p:nvPr/>
        </p:nvSpPr>
        <p:spPr>
          <a:xfrm>
            <a:off x="5810256" y="5415493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11" name="Figura a mano libera 10"/>
          <p:cNvSpPr/>
          <p:nvPr/>
        </p:nvSpPr>
        <p:spPr>
          <a:xfrm>
            <a:off x="5938842" y="1628776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5867376" y="1785926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5867376" y="2000240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5867376" y="2214554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5795938" y="2466976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8643942" y="1755776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Figura a mano libera 16"/>
          <p:cNvSpPr/>
          <p:nvPr/>
        </p:nvSpPr>
        <p:spPr>
          <a:xfrm>
            <a:off x="8867772" y="1785926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Figura a mano libera 17"/>
          <p:cNvSpPr/>
          <p:nvPr/>
        </p:nvSpPr>
        <p:spPr>
          <a:xfrm>
            <a:off x="9296400" y="1714488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Figura a mano libera 18"/>
          <p:cNvSpPr/>
          <p:nvPr/>
        </p:nvSpPr>
        <p:spPr>
          <a:xfrm>
            <a:off x="9082086" y="1785926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Figura a mano libera 19"/>
          <p:cNvSpPr/>
          <p:nvPr/>
        </p:nvSpPr>
        <p:spPr>
          <a:xfrm>
            <a:off x="8439144" y="1785926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3" cstate="print">
            <a:lum bright="57000" contrast="-73000"/>
          </a:blip>
          <a:srcRect/>
          <a:stretch>
            <a:fillRect/>
          </a:stretch>
        </p:blipFill>
        <p:spPr bwMode="auto">
          <a:xfrm rot="424269">
            <a:off x="855206" y="2414492"/>
            <a:ext cx="3378722" cy="211040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38158" y="766028"/>
            <a:ext cx="3786214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851E96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Finalità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Il concorso è indetto con lo scopo di avvicinare e diffondere la cultura fotografica, sviluppando spirito d’osservazione e capacità di documentare attraverso le immagini.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Partecipanti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Il concorso è riservato ai ragazzi che abbiano età compresa fra 10 e 14 anni, frequentanti le scuole di </a:t>
            </a:r>
            <a:r>
              <a:rPr kumimoji="0" lang="it-I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Mezzago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851E96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Tema del concorso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r>
              <a:rPr lang="it-IT" sz="1100" dirty="0">
                <a:latin typeface="Century Gothic" pitchFamily="34" charset="0"/>
                <a:ea typeface="SimSun" pitchFamily="2" charset="-122"/>
                <a:cs typeface="Times New Roman" pitchFamily="18" charset="0"/>
              </a:rPr>
              <a:t>“</a:t>
            </a:r>
            <a:r>
              <a:rPr lang="it-IT" sz="1100" b="1" dirty="0">
                <a:latin typeface="Century Gothic" pitchFamily="34" charset="0"/>
                <a:ea typeface="SimSun" pitchFamily="2" charset="-122"/>
                <a:cs typeface="Times New Roman" pitchFamily="18" charset="0"/>
              </a:rPr>
              <a:t>L’ACQUA</a:t>
            </a:r>
            <a:r>
              <a:rPr lang="it-IT" sz="1100" dirty="0">
                <a:latin typeface="Century Gothic" pitchFamily="34" charset="0"/>
                <a:ea typeface="SimSun" pitchFamily="2" charset="-122"/>
                <a:cs typeface="Times New Roman" pitchFamily="18" charset="0"/>
              </a:rPr>
              <a:t>”. </a:t>
            </a:r>
            <a:r>
              <a:rPr lang="it-IT" sz="1100" dirty="0">
                <a:latin typeface="Century Gothic" pitchFamily="34" charset="0"/>
              </a:rPr>
              <a:t>Pulita, sporca, inquinata, piovana, di fiume, lago, mare. Indispensabile per noi,  per gli animali, per la natura…che uso ne facciamo, come la sprechiamo… e quanto ancora sai su di lei….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100" dirty="0">
                <a:latin typeface="Century Gothic" pitchFamily="34" charset="0"/>
                <a:ea typeface="SimSun" pitchFamily="2" charset="-122"/>
                <a:cs typeface="Times New Roman" pitchFamily="18" charset="0"/>
              </a:rPr>
              <a:t>Raccontacelo con le tue fotografie.</a:t>
            </a:r>
            <a:endParaRPr lang="it-IT" sz="1100" dirty="0"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Modalità di partecipazione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La partecipazione è gratuita e individuale.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Ciascun concorrente può partecipare con un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massimo di 2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fotografie a colori oppure in bianco e nero,  in formato 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13x18 cm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, indicando sul retro il nome dell'autore e il titolo. 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851E96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Consegna del materiale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Le fotografie dovranno essere consegnate in busta aperta alla Segreteria della Scuola, corredate della scheda d'adesione firmata da un genitore.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Scadenza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La scheda d'iscrizione al concorso è disponibile presso la Segreteria della Scuola. Le immagini dovranno pervenire entro e non oltre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il 30 aprile 2016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10190" y="464890"/>
            <a:ext cx="392909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1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Century Gothic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851E96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Comitato selezionatore</a:t>
            </a:r>
            <a:endParaRPr kumimoji="0" lang="it-IT" sz="1200" b="1" i="1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Fulvia Villa -  Insegnante Scuola Media 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Bruno Marchesi -  associazione la mongolfiera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Guido Dossi -  associazione la mongolfiera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Matteo </a:t>
            </a:r>
            <a:r>
              <a:rPr kumimoji="0" lang="it-IT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Giuffrida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 -  associazione la mongolfiera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Mostra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A giudizio della giuria,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una selezione delle immagini di ciascun partecipante al concorso,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sarà esposta alla mostra fotografica allestita nella Scuola Media di Mezzago, via </a:t>
            </a:r>
            <a:r>
              <a:rPr lang="it-IT" sz="1100" dirty="0" smtClean="0">
                <a:latin typeface="Century Gothic" pitchFamily="34" charset="0"/>
                <a:ea typeface="SimSun" pitchFamily="2" charset="-122"/>
                <a:cs typeface="Times New Roman" pitchFamily="18" charset="0"/>
              </a:rPr>
              <a:t>Concordia 39, </a:t>
            </a:r>
            <a:r>
              <a:rPr lang="it-IT" sz="1100" b="1" dirty="0" smtClean="0">
                <a:latin typeface="Century Gothic" pitchFamily="34" charset="0"/>
                <a:ea typeface="SimSun" pitchFamily="2" charset="-122"/>
                <a:cs typeface="Times New Roman" pitchFamily="18" charset="0"/>
              </a:rPr>
              <a:t>dal 17 al 24 maggio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2016.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1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Century Gothic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851E96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Premi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  Targa ai primi 3 autori selezionati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  Medaglia per gli autori segnalati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La premiazione avverrà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martedì 17</a:t>
            </a: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it-IT" sz="11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maggio </a:t>
            </a:r>
            <a:r>
              <a:rPr lang="it-IT" sz="1100" b="1" smtClean="0">
                <a:latin typeface="Century Gothic" pitchFamily="34" charset="0"/>
                <a:ea typeface="SimSun" pitchFamily="2" charset="-122"/>
                <a:cs typeface="Times New Roman" pitchFamily="18" charset="0"/>
              </a:rPr>
              <a:t>2016</a:t>
            </a:r>
            <a:r>
              <a:rPr kumimoji="0" lang="it-IT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ore 10.30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nella Scuola Media di </a:t>
            </a:r>
            <a:r>
              <a:rPr kumimoji="0" lang="it-I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Mezzago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Century Gothic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Utilizzo del materiale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Tutte le immagini consegnate non saranno restituite. 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Gli organizzatori del concorso si riservano l’utilizzo delle immagini e dei testi per la promozione e lo sviluppo delle proprie iniziative, in qualunque forma, nonché per eventuali prodotti editoriali successivi alla manifestazione, da cui si esclude ogni fine di lucro.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1" u="none" strike="noStrike" cap="none" normalizeH="0" baseline="0" dirty="0" smtClean="0">
                <a:ln>
                  <a:noFill/>
                </a:ln>
                <a:solidFill>
                  <a:srgbClr val="851E96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Informazioni</a:t>
            </a:r>
            <a:endParaRPr kumimoji="0" lang="it-IT" sz="1200" b="0" i="1" u="none" strike="noStrike" cap="none" normalizeH="0" baseline="0" dirty="0" smtClean="0">
              <a:ln>
                <a:noFill/>
              </a:ln>
              <a:solidFill>
                <a:srgbClr val="851E9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SimSun" pitchFamily="2" charset="-122"/>
                <a:cs typeface="Times New Roman" pitchFamily="18" charset="0"/>
              </a:rPr>
              <a:t>Per informazioni telefonare all'associazione la mongolfiera al 349.389.3538 oppure scrivere a fotografia@lamongolfiera.mb.it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2131199" y="3464719"/>
            <a:ext cx="5643602" cy="0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igura a mano libera 21"/>
          <p:cNvSpPr/>
          <p:nvPr/>
        </p:nvSpPr>
        <p:spPr>
          <a:xfrm>
            <a:off x="742952" y="5120217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23" name="Figura a mano libera 22"/>
          <p:cNvSpPr/>
          <p:nvPr/>
        </p:nvSpPr>
        <p:spPr>
          <a:xfrm>
            <a:off x="895352" y="5272617"/>
            <a:ext cx="4154486" cy="1509183"/>
          </a:xfrm>
          <a:custGeom>
            <a:avLst/>
            <a:gdLst>
              <a:gd name="connsiteX0" fmla="*/ 5257800 w 5257800"/>
              <a:gd name="connsiteY0" fmla="*/ 1509183 h 1509183"/>
              <a:gd name="connsiteX1" fmla="*/ 4673600 w 5257800"/>
              <a:gd name="connsiteY1" fmla="*/ 328083 h 1509183"/>
              <a:gd name="connsiteX2" fmla="*/ 3454400 w 5257800"/>
              <a:gd name="connsiteY2" fmla="*/ 632883 h 1509183"/>
              <a:gd name="connsiteX3" fmla="*/ 2209800 w 5257800"/>
              <a:gd name="connsiteY3" fmla="*/ 10583 h 1509183"/>
              <a:gd name="connsiteX4" fmla="*/ 0 w 5257800"/>
              <a:gd name="connsiteY4" fmla="*/ 569383 h 150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800" h="1509183">
                <a:moveTo>
                  <a:pt x="5257800" y="1509183"/>
                </a:moveTo>
                <a:cubicBezTo>
                  <a:pt x="5115983" y="991658"/>
                  <a:pt x="4974167" y="474133"/>
                  <a:pt x="4673600" y="328083"/>
                </a:cubicBezTo>
                <a:cubicBezTo>
                  <a:pt x="4373033" y="182033"/>
                  <a:pt x="3865033" y="685800"/>
                  <a:pt x="3454400" y="632883"/>
                </a:cubicBezTo>
                <a:cubicBezTo>
                  <a:pt x="3043767" y="579966"/>
                  <a:pt x="2785533" y="21166"/>
                  <a:pt x="2209800" y="10583"/>
                </a:cubicBezTo>
                <a:cubicBezTo>
                  <a:pt x="1634067" y="0"/>
                  <a:pt x="817033" y="284691"/>
                  <a:pt x="0" y="569383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851E96"/>
              </a:solidFill>
            </a:endParaRPr>
          </a:p>
        </p:txBody>
      </p:sp>
      <p:sp>
        <p:nvSpPr>
          <p:cNvPr id="24" name="Figura a mano libera 23"/>
          <p:cNvSpPr/>
          <p:nvPr/>
        </p:nvSpPr>
        <p:spPr>
          <a:xfrm>
            <a:off x="1023938" y="1485900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igura a mano libera 24"/>
          <p:cNvSpPr/>
          <p:nvPr/>
        </p:nvSpPr>
        <p:spPr>
          <a:xfrm>
            <a:off x="952472" y="1643050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igura a mano libera 25"/>
          <p:cNvSpPr/>
          <p:nvPr/>
        </p:nvSpPr>
        <p:spPr>
          <a:xfrm>
            <a:off x="952472" y="1857364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igura a mano libera 26"/>
          <p:cNvSpPr/>
          <p:nvPr/>
        </p:nvSpPr>
        <p:spPr>
          <a:xfrm>
            <a:off x="952472" y="2071678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igura a mano libera 27"/>
          <p:cNvSpPr/>
          <p:nvPr/>
        </p:nvSpPr>
        <p:spPr>
          <a:xfrm>
            <a:off x="881034" y="2324100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igura a mano libera 28"/>
          <p:cNvSpPr/>
          <p:nvPr/>
        </p:nvSpPr>
        <p:spPr>
          <a:xfrm>
            <a:off x="3729038" y="1612900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Figura a mano libera 29"/>
          <p:cNvSpPr/>
          <p:nvPr/>
        </p:nvSpPr>
        <p:spPr>
          <a:xfrm>
            <a:off x="3952868" y="1643050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Figura a mano libera 30"/>
          <p:cNvSpPr/>
          <p:nvPr/>
        </p:nvSpPr>
        <p:spPr>
          <a:xfrm>
            <a:off x="4381496" y="1571612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Figura a mano libera 31"/>
          <p:cNvSpPr/>
          <p:nvPr/>
        </p:nvSpPr>
        <p:spPr>
          <a:xfrm>
            <a:off x="4167182" y="1643050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Figura a mano libera 32"/>
          <p:cNvSpPr/>
          <p:nvPr/>
        </p:nvSpPr>
        <p:spPr>
          <a:xfrm>
            <a:off x="3524240" y="1643050"/>
            <a:ext cx="1219200" cy="3581400"/>
          </a:xfrm>
          <a:custGeom>
            <a:avLst/>
            <a:gdLst>
              <a:gd name="connsiteX0" fmla="*/ 1219200 w 1219200"/>
              <a:gd name="connsiteY0" fmla="*/ 3581400 h 3581400"/>
              <a:gd name="connsiteX1" fmla="*/ 546100 w 1219200"/>
              <a:gd name="connsiteY1" fmla="*/ 2501900 h 3581400"/>
              <a:gd name="connsiteX2" fmla="*/ 1104900 w 1219200"/>
              <a:gd name="connsiteY2" fmla="*/ 1663700 h 3581400"/>
              <a:gd name="connsiteX3" fmla="*/ 0 w 1219200"/>
              <a:gd name="connsiteY3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581400">
                <a:moveTo>
                  <a:pt x="1219200" y="3581400"/>
                </a:moveTo>
                <a:cubicBezTo>
                  <a:pt x="892175" y="3201458"/>
                  <a:pt x="565150" y="2821517"/>
                  <a:pt x="546100" y="2501900"/>
                </a:cubicBezTo>
                <a:cubicBezTo>
                  <a:pt x="527050" y="2182283"/>
                  <a:pt x="1195917" y="2080683"/>
                  <a:pt x="1104900" y="1663700"/>
                </a:cubicBezTo>
                <a:cubicBezTo>
                  <a:pt x="1013883" y="1246717"/>
                  <a:pt x="184150" y="438150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Figura a mano libera 34"/>
          <p:cNvSpPr/>
          <p:nvPr/>
        </p:nvSpPr>
        <p:spPr>
          <a:xfrm>
            <a:off x="1176338" y="1638300"/>
            <a:ext cx="3979333" cy="4533900"/>
          </a:xfrm>
          <a:custGeom>
            <a:avLst/>
            <a:gdLst>
              <a:gd name="connsiteX0" fmla="*/ 3937000 w 3979333"/>
              <a:gd name="connsiteY0" fmla="*/ 4533900 h 4533900"/>
              <a:gd name="connsiteX1" fmla="*/ 3683000 w 3979333"/>
              <a:gd name="connsiteY1" fmla="*/ 3263900 h 4533900"/>
              <a:gd name="connsiteX2" fmla="*/ 2159000 w 3979333"/>
              <a:gd name="connsiteY2" fmla="*/ 2870200 h 4533900"/>
              <a:gd name="connsiteX3" fmla="*/ 1333500 w 3979333"/>
              <a:gd name="connsiteY3" fmla="*/ 1181100 h 4533900"/>
              <a:gd name="connsiteX4" fmla="*/ 0 w 3979333"/>
              <a:gd name="connsiteY4" fmla="*/ 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9333" h="4533900">
                <a:moveTo>
                  <a:pt x="3937000" y="4533900"/>
                </a:moveTo>
                <a:cubicBezTo>
                  <a:pt x="3958166" y="4037541"/>
                  <a:pt x="3979333" y="3541183"/>
                  <a:pt x="3683000" y="3263900"/>
                </a:cubicBezTo>
                <a:cubicBezTo>
                  <a:pt x="3386667" y="2986617"/>
                  <a:pt x="2550583" y="3217333"/>
                  <a:pt x="2159000" y="2870200"/>
                </a:cubicBezTo>
                <a:cubicBezTo>
                  <a:pt x="1767417" y="2523067"/>
                  <a:pt x="1693333" y="1659467"/>
                  <a:pt x="1333500" y="1181100"/>
                </a:cubicBezTo>
                <a:cubicBezTo>
                  <a:pt x="973667" y="702733"/>
                  <a:pt x="486833" y="351366"/>
                  <a:pt x="0" y="0"/>
                </a:cubicBezTo>
              </a:path>
            </a:pathLst>
          </a:custGeom>
          <a:ln>
            <a:solidFill>
              <a:srgbClr val="FFC000">
                <a:alpha val="4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412</Words>
  <Application>Microsoft Office PowerPoint</Application>
  <PresentationFormat>A4 (21x29,7 cm)</PresentationFormat>
  <Paragraphs>57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Leonardo</dc:creator>
  <cp:lastModifiedBy>Matteo</cp:lastModifiedBy>
  <cp:revision>35</cp:revision>
  <dcterms:created xsi:type="dcterms:W3CDTF">2013-02-15T16:16:16Z</dcterms:created>
  <dcterms:modified xsi:type="dcterms:W3CDTF">2016-01-28T15:35:13Z</dcterms:modified>
</cp:coreProperties>
</file>